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2.xml" ContentType="application/vnd.openxmlformats-officedocument.presentationml.notesSlide+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7"/>
  </p:notesMasterIdLst>
  <p:handoutMasterIdLst>
    <p:handoutMasterId r:id="rId8"/>
  </p:handoutMasterIdLst>
  <p:sldIdLst>
    <p:sldId id="1126" r:id="rId5"/>
    <p:sldId id="1127" r:id="rId6"/>
  </p:sldIdLst>
  <p:sldSz cx="14630400" cy="8229600"/>
  <p:notesSz cx="6881813" cy="9296400"/>
  <p:embeddedFontLst>
    <p:embeddedFont>
      <p:font typeface="Calibri" panose="020F0502020204030204" pitchFamily="34" charset="0"/>
      <p:regular r:id="rId9"/>
      <p:bold r:id="rId10"/>
      <p:italic r:id="rId11"/>
      <p:boldItalic r:id="rId12"/>
    </p:embeddedFont>
    <p:embeddedFont>
      <p:font typeface="Segoe UI" panose="020B0502040204020203" pitchFamily="34" charset="0"/>
      <p:regular r:id="rId13"/>
      <p:bold r:id="rId14"/>
      <p:italic r:id="rId15"/>
      <p:boldItalic r:id="rId16"/>
    </p:embeddedFont>
    <p:embeddedFont>
      <p:font typeface="Segoe UI Light" panose="020B0502040204020203" pitchFamily="34" charset="0"/>
      <p:regular r:id="rId17"/>
      <p:bold r:id="rId18"/>
      <p:italic r:id="rId19"/>
    </p:embeddedFont>
    <p:embeddedFont>
      <p:font typeface="Segoe UI Semilight" panose="020B0402040204020203" pitchFamily="34" charset="0"/>
      <p:regular r:id="rId20"/>
      <p:italic r:id="rId21"/>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80"/>
    <a:srgbClr val="FC7B24"/>
    <a:srgbClr val="003265"/>
    <a:srgbClr val="0C0E4E"/>
    <a:srgbClr val="004E59"/>
    <a:srgbClr val="007F80"/>
    <a:srgbClr val="FC8637"/>
    <a:srgbClr val="FC893A"/>
    <a:srgbClr val="026373"/>
    <a:srgbClr val="0096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3" autoAdjust="0"/>
    <p:restoredTop sz="89892" autoAdjust="0"/>
  </p:normalViewPr>
  <p:slideViewPr>
    <p:cSldViewPr snapToGrid="0">
      <p:cViewPr varScale="1">
        <p:scale>
          <a:sx n="60" d="100"/>
          <a:sy n="60" d="100"/>
        </p:scale>
        <p:origin x="90" y="150"/>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13.fntdata"/><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presProps" Target="pres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commentAuthors" Target="commentAuthors.xml"/><Relationship Id="rId27" Type="http://schemas.openxmlformats.org/officeDocument/2006/relationships/customXml" Target="../customXml/item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5/7/2020</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5/7/2020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dirty="0"/>
          </a:p>
        </p:txBody>
      </p:sp>
    </p:spTree>
    <p:extLst>
      <p:ext uri="{BB962C8B-B14F-4D97-AF65-F5344CB8AC3E}">
        <p14:creationId xmlns:p14="http://schemas.microsoft.com/office/powerpoint/2010/main" val="281054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dirty="0"/>
          </a:p>
        </p:txBody>
      </p:sp>
    </p:spTree>
    <p:extLst>
      <p:ext uri="{BB962C8B-B14F-4D97-AF65-F5344CB8AC3E}">
        <p14:creationId xmlns:p14="http://schemas.microsoft.com/office/powerpoint/2010/main" val="918553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5/7/2020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5/7/2020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5/7/2020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5/7/2020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5/7/2020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5/7/2020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5/7/2020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5/7/2020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5/7/2020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5/7/2020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fld id="{4DDC8A01-C583-456F-8683-54EA3159A545}" type="datetime1">
              <a:rPr lang="en-US" smtClean="0"/>
              <a:t>5/7/2020</a:t>
            </a:fld>
            <a:endParaRPr lang="en-US" dirty="0"/>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4DDC8A01-C583-456F-8683-54EA3159A545}" type="datetime1">
              <a:rPr lang="en-US" smtClean="0"/>
              <a:t>5/7/2020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0B2BC6-D136-46DD-B84D-7F342820DC5F}"/>
              </a:ext>
            </a:extLst>
          </p:cNvPr>
          <p:cNvSpPr txBox="1"/>
          <p:nvPr/>
        </p:nvSpPr>
        <p:spPr>
          <a:xfrm>
            <a:off x="457200" y="2159847"/>
            <a:ext cx="13715999" cy="5795433"/>
          </a:xfrm>
          <a:prstGeom prst="rect">
            <a:avLst/>
          </a:prstGeom>
          <a:noFill/>
        </p:spPr>
        <p:txBody>
          <a:bodyPr wrap="square" rtlCol="0">
            <a:spAutoFit/>
          </a:bodyPr>
          <a:lstStyle/>
          <a:p>
            <a:pPr>
              <a:lnSpc>
                <a:spcPct val="120000"/>
              </a:lnSpc>
            </a:pPr>
            <a:r>
              <a:rPr lang="en-US" sz="2400" b="1" dirty="0">
                <a:solidFill>
                  <a:srgbClr val="0096A9"/>
                </a:solidFill>
                <a:latin typeface="Segoe UI" panose="020B0502040204020203" pitchFamily="34" charset="0"/>
                <a:cs typeface="Segoe UI" panose="020B0502040204020203" pitchFamily="34" charset="0"/>
              </a:rPr>
              <a:t>Client Need</a:t>
            </a:r>
          </a:p>
          <a:p>
            <a:r>
              <a:rPr lang="en-US" sz="1800" dirty="0"/>
              <a:t>Fulcrum Technologies was looking to partner with a marketing firm to provide guidance and strategic planning for an upcoming trade show as well as overall marketing tactics to encourage growth. They had a limited budget, limited marketing tools, an unused contact list and did not have a booth at the event, so Affirma was faced with a challenge to come up with a plan to increase engagement and interaction with leads and/or customers who were attending the event.</a:t>
            </a:r>
          </a:p>
          <a:p>
            <a:pPr>
              <a:lnSpc>
                <a:spcPct val="120000"/>
              </a:lnSpc>
            </a:pPr>
            <a:endParaRPr lang="en-US" sz="600" b="1" dirty="0">
              <a:latin typeface="Segoe UI" panose="020B0502040204020203" pitchFamily="34" charset="0"/>
              <a:cs typeface="Segoe UI" panose="020B0502040204020203" pitchFamily="34" charset="0"/>
            </a:endParaRPr>
          </a:p>
          <a:p>
            <a:pPr>
              <a:lnSpc>
                <a:spcPct val="120000"/>
              </a:lnSpc>
            </a:pPr>
            <a:r>
              <a:rPr lang="en-US" sz="2400" b="1" dirty="0">
                <a:solidFill>
                  <a:srgbClr val="0096A9"/>
                </a:solidFill>
                <a:latin typeface="Segoe UI" panose="020B0502040204020203" pitchFamily="34" charset="0"/>
                <a:cs typeface="Segoe UI" panose="020B0502040204020203" pitchFamily="34" charset="0"/>
              </a:rPr>
              <a:t>What We Did</a:t>
            </a:r>
          </a:p>
          <a:p>
            <a:r>
              <a:rPr lang="en-US" sz="1800" dirty="0"/>
              <a:t>Affirma recommended a happy hour with associated campaign components to enable the Fulcrum team to network with prospects and clients who were attending the show. Primary goals included happy hour attendance, increased brand recognition and improved online visibility. Affirma set up the necessary marketing infrastructure to support the event, which included building a fully branded landing page for RSVP’s; configuring an email platform that integrated with the page and Fulcrum’s email sending domain; verifying Fulcrum’s cold contact list to protect their email sending reputation; and refreshing/optimizing their existing social media platforms.</a:t>
            </a:r>
          </a:p>
          <a:p>
            <a:endParaRPr lang="en-US" sz="700" dirty="0">
              <a:latin typeface="Segoe UI" panose="020B0502040204020203" pitchFamily="34" charset="0"/>
              <a:cs typeface="Segoe UI" panose="020B0502040204020203" pitchFamily="34" charset="0"/>
            </a:endParaRPr>
          </a:p>
          <a:p>
            <a:pPr>
              <a:lnSpc>
                <a:spcPct val="120000"/>
              </a:lnSpc>
            </a:pPr>
            <a:r>
              <a:rPr lang="en-US" sz="2400" b="1" dirty="0">
                <a:solidFill>
                  <a:srgbClr val="0096A9"/>
                </a:solidFill>
                <a:latin typeface="Segoe UI" panose="020B0502040204020203" pitchFamily="34" charset="0"/>
                <a:cs typeface="Segoe UI" panose="020B0502040204020203" pitchFamily="34" charset="0"/>
              </a:rPr>
              <a:t>Results</a:t>
            </a:r>
          </a:p>
          <a:p>
            <a:r>
              <a:rPr lang="en-US" sz="1800" dirty="0"/>
              <a:t>Fulcrum now has a built out marketing infrastructure they can continue to use for ongoing marketing efforts. The rebranded and updated social platforms helped increase activity and brand visibility across all channels, specifically Facebook, which received a </a:t>
            </a:r>
            <a:r>
              <a:rPr lang="en-US" sz="1800" b="1" dirty="0"/>
              <a:t>90%</a:t>
            </a:r>
            <a:r>
              <a:rPr lang="en-US" sz="1800" dirty="0"/>
              <a:t> increase in organic page views! The email campaign had an average of </a:t>
            </a:r>
            <a:r>
              <a:rPr lang="en-US" sz="1800" b="1" dirty="0"/>
              <a:t>92% delivery rate </a:t>
            </a:r>
            <a:r>
              <a:rPr lang="en-US" sz="1800" dirty="0"/>
              <a:t>with low unsubscribes/bounces. Best of all, there were </a:t>
            </a:r>
            <a:r>
              <a:rPr lang="en-US" sz="1800" b="1" dirty="0"/>
              <a:t>14 marketing qualified leads/contacts </a:t>
            </a:r>
            <a:r>
              <a:rPr lang="en-US" sz="1800" dirty="0"/>
              <a:t>that attended the happy hour. Fulcrum was incredibly pleased with the results and the fact that they had a partner who was willing to not just do the work for them, but also teach them the necessary skills to perform successful marketing campaigns into the future. </a:t>
            </a:r>
          </a:p>
        </p:txBody>
      </p:sp>
      <p:sp>
        <p:nvSpPr>
          <p:cNvPr id="2" name="Title 1">
            <a:extLst>
              <a:ext uri="{FF2B5EF4-FFF2-40B4-BE49-F238E27FC236}">
                <a16:creationId xmlns:a16="http://schemas.microsoft.com/office/drawing/2014/main" id="{7206D970-6BE9-4767-B06F-D7C335DB15A9}"/>
              </a:ext>
            </a:extLst>
          </p:cNvPr>
          <p:cNvSpPr>
            <a:spLocks noGrp="1"/>
          </p:cNvSpPr>
          <p:nvPr>
            <p:ph type="title"/>
          </p:nvPr>
        </p:nvSpPr>
        <p:spPr/>
        <p:txBody>
          <a:bodyPr/>
          <a:lstStyle/>
          <a:p>
            <a:r>
              <a:rPr lang="en-US" b="1" spc="263" dirty="0">
                <a:cs typeface="Segoe UI Light" panose="020B0502040204020203" pitchFamily="34" charset="0"/>
              </a:rPr>
              <a:t>Fulcrum – Marketing Strategy &amp; Trade Show Support</a:t>
            </a:r>
            <a:endParaRPr lang="en-US" b="1" dirty="0"/>
          </a:p>
        </p:txBody>
      </p:sp>
      <p:pic>
        <p:nvPicPr>
          <p:cNvPr id="1026" name="Picture 2" descr="Image result for fulcrum technologies logo">
            <a:extLst>
              <a:ext uri="{FF2B5EF4-FFF2-40B4-BE49-F238E27FC236}">
                <a16:creationId xmlns:a16="http://schemas.microsoft.com/office/drawing/2014/main" id="{28DD72E5-952E-4514-A367-6D1DB338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2555265" cy="68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44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D970-6BE9-4767-B06F-D7C335DB15A9}"/>
              </a:ext>
            </a:extLst>
          </p:cNvPr>
          <p:cNvSpPr>
            <a:spLocks noGrp="1"/>
          </p:cNvSpPr>
          <p:nvPr>
            <p:ph type="title"/>
          </p:nvPr>
        </p:nvSpPr>
        <p:spPr/>
        <p:txBody>
          <a:bodyPr/>
          <a:lstStyle/>
          <a:p>
            <a:r>
              <a:rPr lang="en-US" b="1" spc="263" dirty="0">
                <a:cs typeface="Segoe UI Light" panose="020B0502040204020203" pitchFamily="34" charset="0"/>
              </a:rPr>
              <a:t>Fulcrum – Marketing Strategy &amp; Trade Show Support</a:t>
            </a:r>
            <a:endParaRPr lang="en-US" b="1" dirty="0"/>
          </a:p>
        </p:txBody>
      </p:sp>
      <p:sp>
        <p:nvSpPr>
          <p:cNvPr id="3" name="Rectangle 2">
            <a:extLst>
              <a:ext uri="{FF2B5EF4-FFF2-40B4-BE49-F238E27FC236}">
                <a16:creationId xmlns:a16="http://schemas.microsoft.com/office/drawing/2014/main" id="{71A02698-2397-496C-8E70-38B6870ACEC1}"/>
              </a:ext>
            </a:extLst>
          </p:cNvPr>
          <p:cNvSpPr/>
          <p:nvPr/>
        </p:nvSpPr>
        <p:spPr>
          <a:xfrm>
            <a:off x="4489938" y="5356833"/>
            <a:ext cx="8053753" cy="2585323"/>
          </a:xfrm>
          <a:prstGeom prst="rect">
            <a:avLst/>
          </a:prstGeom>
        </p:spPr>
        <p:txBody>
          <a:bodyPr wrap="square">
            <a:spAutoFit/>
          </a:bodyPr>
          <a:lstStyle/>
          <a:p>
            <a:pPr marL="457200" marR="0">
              <a:spcBef>
                <a:spcPts val="0"/>
              </a:spcBef>
              <a:spcAft>
                <a:spcPts val="0"/>
              </a:spcAft>
            </a:pPr>
            <a:r>
              <a:rPr lang="en-US" sz="2000" i="1" dirty="0">
                <a:latin typeface="Calibri" panose="020F0502020204030204" pitchFamily="34" charset="0"/>
                <a:ea typeface="Calibri" panose="020F0502020204030204" pitchFamily="34" charset="0"/>
                <a:cs typeface="Times New Roman" panose="02020603050405020304" pitchFamily="18" charset="0"/>
              </a:rPr>
              <a:t>“The Affirma team has been really great to work with.  They not only helped us roll out a successful marketing campaign, but they also taught us best practices and techniques that are unique to our business and set us up with tools we can use in the future.  It was nice to have a vendor who didn’t just do the work for us, but who took the time to ensure we could learn along with them.”</a:t>
            </a:r>
          </a:p>
          <a:p>
            <a:pPr marL="457200" marR="0">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					</a:t>
            </a:r>
          </a:p>
          <a:p>
            <a:pPr marL="457200" marR="0">
              <a:spcBef>
                <a:spcPts val="0"/>
              </a:spcBef>
              <a:spcAft>
                <a:spcPts val="0"/>
              </a:spcAft>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Isles Wallace, </a:t>
            </a:r>
            <a:r>
              <a:rPr lang="en-US" sz="1800">
                <a:effectLst/>
                <a:latin typeface="Calibri" panose="020F0502020204030204" pitchFamily="34" charset="0"/>
                <a:ea typeface="Calibri" panose="020F0502020204030204" pitchFamily="34" charset="0"/>
                <a:cs typeface="Times New Roman" panose="02020603050405020304" pitchFamily="18" charset="0"/>
              </a:rPr>
              <a:t>Software Architect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4" descr="A screenshot of a social media post&#10;&#10;Description generated with very high confidence">
            <a:extLst>
              <a:ext uri="{FF2B5EF4-FFF2-40B4-BE49-F238E27FC236}">
                <a16:creationId xmlns:a16="http://schemas.microsoft.com/office/drawing/2014/main" id="{7B73807E-F275-42D5-8E04-5A96EE605F06}"/>
              </a:ext>
            </a:extLst>
          </p:cNvPr>
          <p:cNvPicPr>
            <a:picLocks noChangeAspect="1"/>
          </p:cNvPicPr>
          <p:nvPr/>
        </p:nvPicPr>
        <p:blipFill rotWithShape="1">
          <a:blip r:embed="rId3"/>
          <a:srcRect t="-48" r="-617" b="50293"/>
          <a:stretch/>
        </p:blipFill>
        <p:spPr>
          <a:xfrm>
            <a:off x="562950" y="1263376"/>
            <a:ext cx="3008984" cy="6853176"/>
          </a:xfrm>
          <a:prstGeom prst="rect">
            <a:avLst/>
          </a:prstGeom>
        </p:spPr>
      </p:pic>
      <p:pic>
        <p:nvPicPr>
          <p:cNvPr id="8" name="Picture 7">
            <a:extLst>
              <a:ext uri="{FF2B5EF4-FFF2-40B4-BE49-F238E27FC236}">
                <a16:creationId xmlns:a16="http://schemas.microsoft.com/office/drawing/2014/main" id="{F8A43EFE-8891-4AE8-91B0-E9A457262162}"/>
              </a:ext>
            </a:extLst>
          </p:cNvPr>
          <p:cNvPicPr>
            <a:picLocks noChangeAspect="1"/>
          </p:cNvPicPr>
          <p:nvPr/>
        </p:nvPicPr>
        <p:blipFill>
          <a:blip r:embed="rId4"/>
          <a:stretch>
            <a:fillRect/>
          </a:stretch>
        </p:blipFill>
        <p:spPr>
          <a:xfrm>
            <a:off x="4043554" y="1533939"/>
            <a:ext cx="3668443" cy="3682829"/>
          </a:xfrm>
          <a:prstGeom prst="rect">
            <a:avLst/>
          </a:prstGeom>
        </p:spPr>
      </p:pic>
      <p:pic>
        <p:nvPicPr>
          <p:cNvPr id="9" name="Picture 8">
            <a:extLst>
              <a:ext uri="{FF2B5EF4-FFF2-40B4-BE49-F238E27FC236}">
                <a16:creationId xmlns:a16="http://schemas.microsoft.com/office/drawing/2014/main" id="{C97A7E6D-3105-4F61-A4AC-0BBC745D6567}"/>
              </a:ext>
            </a:extLst>
          </p:cNvPr>
          <p:cNvPicPr>
            <a:picLocks noChangeAspect="1"/>
          </p:cNvPicPr>
          <p:nvPr/>
        </p:nvPicPr>
        <p:blipFill>
          <a:blip r:embed="rId5"/>
          <a:stretch>
            <a:fillRect/>
          </a:stretch>
        </p:blipFill>
        <p:spPr>
          <a:xfrm>
            <a:off x="8308310" y="1533938"/>
            <a:ext cx="5285279" cy="3682829"/>
          </a:xfrm>
          <a:prstGeom prst="rect">
            <a:avLst/>
          </a:prstGeom>
        </p:spPr>
      </p:pic>
    </p:spTree>
    <p:extLst>
      <p:ext uri="{BB962C8B-B14F-4D97-AF65-F5344CB8AC3E}">
        <p14:creationId xmlns:p14="http://schemas.microsoft.com/office/powerpoint/2010/main" val="326589568"/>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Marketing Strategy</Value>
    </Solutions>
    <Industries xmlns="f0ee8362-fa7e-4bc9-ab88-7dcfb17cb19b">
      <Value>Financial Services</Value>
    </Industries>
    <Notes0 xmlns="f0ee8362-fa7e-4bc9-ab88-7dcfb17cb19b" xsi:nil="true"/>
    <Named_x0020_Account xmlns="f0ee8362-fa7e-4bc9-ab88-7dcfb17cb19b" xsi:nil="true"/>
    <PlatTech xmlns="f0ee8362-fa7e-4bc9-ab88-7dcfb17cb19b" xsi:nil="true"/>
    <ProjectCompletionDate xmlns="f0ee8362-fa7e-4bc9-ab88-7dcfb17cb19b" xsi:nil="tru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metadata/properties"/>
    <ds:schemaRef ds:uri="http://schemas.microsoft.com/office/infopath/2007/PartnerControls"/>
    <ds:schemaRef ds:uri="a9c1caf8-ba89-4b3a-8920-418e9c808c28"/>
    <ds:schemaRef ds:uri="http://purl.org/dc/terms/"/>
    <ds:schemaRef ds:uri="http://schemas.microsoft.com/office/2006/documentManagement/types"/>
    <ds:schemaRef ds:uri="http://schemas.openxmlformats.org/package/2006/metadata/core-properties"/>
    <ds:schemaRef ds:uri="http://purl.org/dc/elements/1.1/"/>
    <ds:schemaRef ds:uri="71857362-e859-42cd-ad67-04a31c75c61a"/>
    <ds:schemaRef ds:uri="http://www.w3.org/XML/1998/namespace"/>
    <ds:schemaRef ds:uri="http://purl.org/dc/dcmitype/"/>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1536A367-B503-4FD0-A299-BE3B60FD18AF}"/>
</file>

<file path=customXml/itemProps4.xml><?xml version="1.0" encoding="utf-8"?>
<ds:datastoreItem xmlns:ds="http://schemas.openxmlformats.org/officeDocument/2006/customXml" ds:itemID="{E9B38684-5ECE-4C64-96E2-2B882B36BBD6}"/>
</file>

<file path=docProps/app.xml><?xml version="1.0" encoding="utf-8"?>
<Properties xmlns="http://schemas.openxmlformats.org/officeDocument/2006/extended-properties" xmlns:vt="http://schemas.openxmlformats.org/officeDocument/2006/docPropsVTypes">
  <Template/>
  <TotalTime>70672</TotalTime>
  <Words>63</Words>
  <Application>Microsoft Office PowerPoint</Application>
  <PresentationFormat>Custom</PresentationFormat>
  <Paragraphs>15</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Calibri</vt:lpstr>
      <vt:lpstr>Arial</vt:lpstr>
      <vt:lpstr>Segoe UI Semilight</vt:lpstr>
      <vt:lpstr>Segoe UI</vt:lpstr>
      <vt:lpstr>Segoe UI Light</vt:lpstr>
      <vt:lpstr>Custom Design</vt:lpstr>
      <vt:lpstr>Fulcrum – Marketing Strategy &amp; Trade Show Support</vt:lpstr>
      <vt:lpstr>Fulcrum – Marketing Strategy &amp; Trade Show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Nory Kotrasa</dc:creator>
  <cp:lastModifiedBy>Alyssa Gordon</cp:lastModifiedBy>
  <cp:revision>2805</cp:revision>
  <cp:lastPrinted>2016-10-17T19:50:15Z</cp:lastPrinted>
  <dcterms:created xsi:type="dcterms:W3CDTF">2013-12-05T17:26:23Z</dcterms:created>
  <dcterms:modified xsi:type="dcterms:W3CDTF">2020-05-07T22:13:35Z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49;#Technology|9fd4705e-a3c7-4085-9147-cb1125b68f2c</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Order">
    <vt:r8>47700</vt:r8>
  </property>
  <property fmtid="{D5CDD505-2E9C-101B-9397-08002B2CF9AE}" pid="25" name="SO">
    <vt:lpwstr>19;#</vt:lpwstr>
  </property>
  <property fmtid="{D5CDD505-2E9C-101B-9397-08002B2CF9AE}" pid="26" name="SharedWithUsers">
    <vt:lpwstr>686;#Mehrad Moeini</vt:lpwstr>
  </property>
  <property fmtid="{D5CDD505-2E9C-101B-9397-08002B2CF9AE}" pid="27" name="TriggerFlowInfo">
    <vt:lpwstr/>
  </property>
</Properties>
</file>